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256" r:id="rId4"/>
    <p:sldId id="259" r:id="rId5"/>
    <p:sldId id="258" r:id="rId6"/>
    <p:sldId id="263" r:id="rId7"/>
    <p:sldId id="264" r:id="rId8"/>
    <p:sldId id="266" r:id="rId9"/>
    <p:sldId id="268" r:id="rId10"/>
    <p:sldId id="269" r:id="rId11"/>
    <p:sldId id="273" r:id="rId12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C0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gs" Target="tags/tag2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8380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0" y="5019964"/>
            <a:ext cx="12192000" cy="183803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741594" y="2562254"/>
            <a:ext cx="71737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zh-CN" altLang="en-US" sz="44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智 影 先 锋  洞 悉 万 象”</a:t>
            </a:r>
            <a:endParaRPr lang="zh-CN" altLang="zh-CN" sz="44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544780" y="3649414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全国病例大赛</a:t>
            </a:r>
            <a:endParaRPr lang="zh-CN" altLang="en-US" sz="3600" b="1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3226869" y="4004584"/>
            <a:ext cx="1317911" cy="0"/>
          </a:xfrm>
          <a:prstGeom prst="line">
            <a:avLst/>
          </a:prstGeom>
          <a:ln w="12700">
            <a:solidFill>
              <a:srgbClr val="30C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7499435" y="4004584"/>
            <a:ext cx="1317911" cy="0"/>
          </a:xfrm>
          <a:prstGeom prst="line">
            <a:avLst/>
          </a:prstGeom>
          <a:ln w="12700">
            <a:solidFill>
              <a:srgbClr val="30C0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3255" y="9727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7</a:t>
            </a:r>
            <a:r>
              <a:rPr lang="zh-CN" altLang="en-US" sz="2400" dirty="0" smtClean="0">
                <a:latin typeface="+mn-ea"/>
                <a:ea typeface="+mn-ea"/>
              </a:rPr>
              <a:t>、</a:t>
            </a:r>
            <a:r>
              <a:rPr lang="en-US" altLang="zh-CN" sz="2400" dirty="0" smtClean="0">
                <a:latin typeface="+mn-ea"/>
                <a:ea typeface="+mn-ea"/>
              </a:rPr>
              <a:t>DICOM</a:t>
            </a:r>
            <a:r>
              <a:rPr lang="zh-CN" altLang="en-US" sz="2400" dirty="0">
                <a:latin typeface="+mn-ea"/>
                <a:ea typeface="+mn-ea"/>
              </a:rPr>
              <a:t>数据上传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3255" y="1520826"/>
            <a:ext cx="7003472" cy="7790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数据上传路径：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3685821634@qq.com</a:t>
            </a: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注意：数据上传时需包含剂量报告，心电图等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3103418" y="78972"/>
            <a:ext cx="9144000" cy="1624330"/>
          </a:xfrm>
        </p:spPr>
        <p:txBody>
          <a:bodyPr>
            <a:normAutofit/>
          </a:bodyPr>
          <a:lstStyle/>
          <a:p>
            <a:r>
              <a:rPr lang="zh-CN" altLang="en-US" sz="2400" dirty="0"/>
              <a:t>病例名称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762948" y="2612478"/>
            <a:ext cx="6692611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作者：   </a:t>
            </a:r>
            <a:endParaRPr lang="en-US" altLang="zh-CN" sz="1600" dirty="0">
              <a:latin typeface="+mn-ea"/>
              <a:cs typeface="微软雅黑" panose="020B0503020204020204" pitchFamily="34" charset="-122"/>
              <a:sym typeface="+mn-ea"/>
            </a:endParaRP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单位名称：               </a:t>
            </a:r>
            <a:endParaRPr lang="zh-CN" altLang="en-US" sz="1600" dirty="0">
              <a:latin typeface="+mn-ea"/>
              <a:cs typeface="微软雅黑" panose="020B0503020204020204" pitchFamily="34" charset="-122"/>
              <a:sym typeface="+mn-ea"/>
            </a:endParaRP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设备型号：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    </a:t>
            </a:r>
            <a:endParaRPr lang="en-US" altLang="zh-CN" sz="1600" dirty="0">
              <a:latin typeface="+mn-ea"/>
              <a:cs typeface="微软雅黑" panose="020B0503020204020204" pitchFamily="34" charset="-122"/>
              <a:sym typeface="+mn-ea"/>
            </a:endParaRPr>
          </a:p>
          <a:p>
            <a:pPr marL="228600" indent="-228600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2639" y="2"/>
            <a:ext cx="6624736" cy="1008111"/>
          </a:xfrm>
        </p:spPr>
        <p:txBody>
          <a:bodyPr/>
          <a:lstStyle/>
          <a:p>
            <a:r>
              <a:rPr lang="en-US" altLang="zh-CN" sz="2400" dirty="0" smtClean="0">
                <a:latin typeface="+mn-ea"/>
                <a:ea typeface="+mn-ea"/>
              </a:rPr>
              <a:t>1</a:t>
            </a:r>
            <a:r>
              <a:rPr lang="zh-CN" altLang="en-US" sz="2400" dirty="0" smtClean="0">
                <a:latin typeface="+mn-ea"/>
                <a:ea typeface="+mn-ea"/>
              </a:rPr>
              <a:t>、病史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2639" y="1411781"/>
            <a:ext cx="7848872" cy="4844008"/>
          </a:xfrm>
        </p:spPr>
        <p:txBody>
          <a:bodyPr>
            <a:noAutofit/>
          </a:bodyPr>
          <a:lstStyle/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患者：女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/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男，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xx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岁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主诉：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现病史：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既往史：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查体：</a:t>
            </a:r>
            <a:endParaRPr lang="zh-CN" altLang="en-US" sz="1600" dirty="0">
              <a:latin typeface="+mn-ea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实验室检查：</a:t>
            </a:r>
            <a:endParaRPr lang="zh-CN" altLang="en-US" sz="1600" dirty="0">
              <a:latin typeface="+mn-ea"/>
              <a:cs typeface="微软雅黑" panose="020B0503020204020204" pitchFamily="34" charset="-122"/>
              <a:sym typeface="+mn-ea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其他检查：如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B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超，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MR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等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 fontAlgn="auto"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临床诊断：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>
              <a:lnSpc>
                <a:spcPts val="4000"/>
              </a:lnSpc>
            </a:pPr>
            <a:endParaRPr lang="en-US" altLang="zh-CN" sz="700" b="1" dirty="0">
              <a:latin typeface="+mn-ea"/>
              <a:cs typeface="+mn-ea"/>
            </a:endParaRPr>
          </a:p>
          <a:p>
            <a:endParaRPr lang="zh-CN" altLang="en-US" sz="700" dirty="0">
              <a:latin typeface="+mn-ea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0200" y="12498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2</a:t>
            </a:r>
            <a:r>
              <a:rPr lang="zh-CN" altLang="en-US" sz="2400" dirty="0" smtClean="0">
                <a:latin typeface="+mn-ea"/>
                <a:ea typeface="+mn-ea"/>
              </a:rPr>
              <a:t>、扫描</a:t>
            </a:r>
            <a:r>
              <a:rPr lang="zh-CN" altLang="en-US" sz="2400" dirty="0">
                <a:latin typeface="+mn-ea"/>
                <a:ea typeface="+mn-ea"/>
              </a:rPr>
              <a:t>及重建方案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4855" y="1546080"/>
            <a:ext cx="10515600" cy="4351339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扫描模式：螺旋或断层扫描</a:t>
            </a: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  <a:p>
            <a:pPr marL="228600"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扫描参数：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 kV,  mAs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，准直宽度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 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，转速，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 pitch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（螺旋扫需填写），触发方式（经验值、阈值触发或小剂量团注）</a:t>
            </a: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  <a:p>
            <a:pPr marL="228600"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重建参数：层厚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/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层间距，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KARL  ,</a:t>
            </a: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  <a:p>
            <a:pPr marL="228600"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剂量：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CTDIvol   mGy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 DLP  </a:t>
            </a:r>
            <a:r>
              <a:rPr lang="en-US" altLang="zh-CN" sz="1600" dirty="0" err="1">
                <a:latin typeface="+mn-ea"/>
                <a:cs typeface="微软雅黑" panose="020B0503020204020204" pitchFamily="34" charset="-122"/>
                <a:sym typeface="+mn-ea"/>
              </a:rPr>
              <a:t>mGy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*cm</a:t>
            </a: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  <a:p>
            <a:pPr marL="228600" lvl="1">
              <a:lnSpc>
                <a:spcPct val="100000"/>
              </a:lnSpc>
              <a:spcBef>
                <a:spcPts val="1000"/>
              </a:spcBef>
              <a:defRPr/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  <a:sym typeface="+mn-ea"/>
              </a:rPr>
              <a:t>造影剂：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  <a:sym typeface="+mn-ea"/>
              </a:rPr>
              <a:t>ml, ml/s,  </a:t>
            </a:r>
            <a:r>
              <a:rPr sz="1600" dirty="0" err="1">
                <a:latin typeface="+mn-ea"/>
                <a:cs typeface="微软雅黑" panose="020B0503020204020204" pitchFamily="34" charset="-122"/>
                <a:sym typeface="+mn-ea"/>
              </a:rPr>
              <a:t>mgI</a:t>
            </a:r>
            <a:r>
              <a:rPr sz="1600" dirty="0">
                <a:latin typeface="+mn-ea"/>
                <a:cs typeface="微软雅黑" panose="020B0503020204020204" pitchFamily="34" charset="-122"/>
                <a:sym typeface="+mn-ea"/>
              </a:rPr>
              <a:t>/ml</a:t>
            </a: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endParaRPr lang="en-US" altLang="zh-CN" sz="1600" dirty="0">
              <a:latin typeface="+mn-ea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0964" y="254289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3</a:t>
            </a:r>
            <a:r>
              <a:rPr lang="zh-CN" altLang="en-US" sz="2400" dirty="0" smtClean="0">
                <a:latin typeface="+mn-ea"/>
                <a:ea typeface="+mn-ea"/>
              </a:rPr>
              <a:t>、病例</a:t>
            </a:r>
            <a:r>
              <a:rPr lang="zh-CN" altLang="en-US" sz="2400" dirty="0">
                <a:latin typeface="+mn-ea"/>
                <a:ea typeface="+mn-ea"/>
              </a:rPr>
              <a:t>展示</a:t>
            </a:r>
            <a:r>
              <a:rPr lang="en-US" altLang="zh-CN" sz="2400" dirty="0">
                <a:latin typeface="+mn-ea"/>
                <a:ea typeface="+mn-ea"/>
              </a:rPr>
              <a:t>--CT</a:t>
            </a:r>
            <a:endParaRPr lang="en-US" altLang="zh-CN" sz="24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9363" y="272761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3</a:t>
            </a:r>
            <a:r>
              <a:rPr lang="zh-CN" altLang="en-US" sz="2400" dirty="0" smtClean="0">
                <a:latin typeface="+mn-ea"/>
                <a:ea typeface="+mn-ea"/>
              </a:rPr>
              <a:t>、病例</a:t>
            </a:r>
            <a:r>
              <a:rPr lang="zh-CN" altLang="en-US" sz="2400" dirty="0">
                <a:latin typeface="+mn-ea"/>
                <a:ea typeface="+mn-ea"/>
              </a:rPr>
              <a:t>展示</a:t>
            </a:r>
            <a:r>
              <a:rPr lang="en-US" altLang="zh-CN" sz="2400" dirty="0">
                <a:latin typeface="+mn-ea"/>
                <a:ea typeface="+mn-ea"/>
              </a:rPr>
              <a:t>--</a:t>
            </a:r>
            <a:r>
              <a:rPr lang="zh-CN" altLang="en-US" sz="2400" dirty="0">
                <a:latin typeface="+mn-ea"/>
                <a:ea typeface="+mn-ea"/>
              </a:rPr>
              <a:t>其他检查（如有）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9363" y="1733261"/>
            <a:ext cx="10515600" cy="4351339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如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MR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B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超，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PET-CT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，</a:t>
            </a:r>
            <a:r>
              <a:rPr lang="en-US" altLang="zh-CN" sz="1600" dirty="0">
                <a:latin typeface="+mn-ea"/>
                <a:cs typeface="微软雅黑" panose="020B0503020204020204" pitchFamily="34" charset="-122"/>
              </a:rPr>
              <a:t>DSA</a:t>
            </a: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等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实验室检查等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419" y="2635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4</a:t>
            </a:r>
            <a:r>
              <a:rPr lang="zh-CN" altLang="en-US" sz="2400" dirty="0" smtClean="0">
                <a:latin typeface="+mn-ea"/>
                <a:ea typeface="+mn-ea"/>
              </a:rPr>
              <a:t>、影像</a:t>
            </a:r>
            <a:r>
              <a:rPr lang="zh-CN" altLang="en-US" sz="2400" dirty="0">
                <a:latin typeface="+mn-ea"/>
                <a:ea typeface="+mn-ea"/>
              </a:rPr>
              <a:t>学诊断结论及鉴别诊断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6309" y="1589088"/>
            <a:ext cx="10515600" cy="43513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诊断依据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鉴别诊断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7837" y="217777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5</a:t>
            </a:r>
            <a:r>
              <a:rPr lang="zh-CN" altLang="en-US" sz="2400" dirty="0" smtClean="0">
                <a:latin typeface="+mn-ea"/>
                <a:ea typeface="+mn-ea"/>
              </a:rPr>
              <a:t>、诊疗</a:t>
            </a:r>
            <a:r>
              <a:rPr lang="zh-CN" altLang="en-US" sz="2400" dirty="0">
                <a:latin typeface="+mn-ea"/>
                <a:ea typeface="+mn-ea"/>
              </a:rPr>
              <a:t>过程</a:t>
            </a:r>
            <a:endParaRPr lang="zh-CN" altLang="en-US" sz="2400" dirty="0">
              <a:latin typeface="+mn-ea"/>
              <a:ea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7838" y="1524433"/>
            <a:ext cx="5119255" cy="9047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药物治疗</a:t>
            </a:r>
            <a:endParaRPr lang="zh-CN" altLang="en-US" sz="1600" b="1" dirty="0">
              <a:latin typeface="+mn-ea"/>
              <a:cs typeface="微软雅黑" panose="020B0503020204020204" pitchFamily="3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1600" dirty="0">
                <a:latin typeface="+mn-ea"/>
                <a:cs typeface="微软雅黑" panose="020B0503020204020204" pitchFamily="34" charset="-122"/>
              </a:rPr>
              <a:t>手术治疗：手术方案、病理结果等</a:t>
            </a:r>
            <a:endParaRPr lang="zh-CN" altLang="en-US" sz="1600" dirty="0">
              <a:latin typeface="+mn-ea"/>
              <a:cs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909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latin typeface="+mn-ea"/>
                <a:ea typeface="+mn-ea"/>
              </a:rPr>
              <a:t>6</a:t>
            </a:r>
            <a:r>
              <a:rPr lang="zh-CN" altLang="en-US" sz="2400" dirty="0" smtClean="0">
                <a:latin typeface="+mn-ea"/>
                <a:ea typeface="+mn-ea"/>
              </a:rPr>
              <a:t>、思考</a:t>
            </a:r>
            <a:r>
              <a:rPr lang="zh-CN" altLang="en-US" sz="2400" dirty="0">
                <a:latin typeface="+mn-ea"/>
                <a:ea typeface="+mn-ea"/>
              </a:rPr>
              <a:t>与讨论</a:t>
            </a:r>
            <a:endParaRPr lang="zh-CN" altLang="en-US" sz="24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COMMONDATA" val="eyJoZGlkIjoiMzcyODMxYTE0ZTc0ZGU3Y2QwODc3MzYzN2Q1YmNiM2E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422</Words>
  <Application>WPS 演示</Application>
  <PresentationFormat>宽屏</PresentationFormat>
  <Paragraphs>57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WPS</vt:lpstr>
      <vt:lpstr>PowerPoint 演示文稿</vt:lpstr>
      <vt:lpstr>病例名称</vt:lpstr>
      <vt:lpstr>1、病史</vt:lpstr>
      <vt:lpstr>2、扫描及重建方案</vt:lpstr>
      <vt:lpstr>3、病例展示--CT</vt:lpstr>
      <vt:lpstr>3、病例展示--其他检查（如有）</vt:lpstr>
      <vt:lpstr>4、影像学诊断结论及鉴别诊断</vt:lpstr>
      <vt:lpstr>5、诊疗过程</vt:lpstr>
      <vt:lpstr>6、思考与讨论</vt:lpstr>
      <vt:lpstr>7、DICOM数据上传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病例名称</dc:title>
  <dc:creator>chunfeng.qian_CB</dc:creator>
  <cp:lastModifiedBy>DXXY</cp:lastModifiedBy>
  <cp:revision>17</cp:revision>
  <dcterms:created xsi:type="dcterms:W3CDTF">2023-08-09T12:44:00Z</dcterms:created>
  <dcterms:modified xsi:type="dcterms:W3CDTF">2024-04-24T09:53:39Z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656A6BA902D44DC8B19BDEB7FE38D1B9_13</vt:lpwstr>
  </property>
  <property fmtid="{D5CDD505-2E9C-101B-9397-08002B2CF9AE}" pid="3" name="KSOProductBuildVer">
    <vt:lpwstr>2052-12.1.0.16729</vt:lpwstr>
  </property>
</Properties>
</file>